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5"/>
  </p:notesMasterIdLst>
  <p:handoutMasterIdLst>
    <p:handoutMasterId r:id="rId36"/>
  </p:handoutMasterIdLst>
  <p:sldIdLst>
    <p:sldId id="317" r:id="rId5"/>
    <p:sldId id="866" r:id="rId6"/>
    <p:sldId id="868" r:id="rId7"/>
    <p:sldId id="867" r:id="rId8"/>
    <p:sldId id="308" r:id="rId9"/>
    <p:sldId id="320" r:id="rId10"/>
    <p:sldId id="309" r:id="rId11"/>
    <p:sldId id="290" r:id="rId12"/>
    <p:sldId id="858" r:id="rId13"/>
    <p:sldId id="854" r:id="rId14"/>
    <p:sldId id="857" r:id="rId15"/>
    <p:sldId id="267" r:id="rId16"/>
    <p:sldId id="283" r:id="rId17"/>
    <p:sldId id="284" r:id="rId18"/>
    <p:sldId id="314" r:id="rId19"/>
    <p:sldId id="282" r:id="rId20"/>
    <p:sldId id="855" r:id="rId21"/>
    <p:sldId id="292" r:id="rId22"/>
    <p:sldId id="293" r:id="rId23"/>
    <p:sldId id="294" r:id="rId24"/>
    <p:sldId id="297" r:id="rId25"/>
    <p:sldId id="298" r:id="rId26"/>
    <p:sldId id="859" r:id="rId27"/>
    <p:sldId id="860" r:id="rId28"/>
    <p:sldId id="861" r:id="rId29"/>
    <p:sldId id="862" r:id="rId30"/>
    <p:sldId id="863" r:id="rId31"/>
    <p:sldId id="864" r:id="rId32"/>
    <p:sldId id="865" r:id="rId33"/>
    <p:sldId id="856"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699" autoAdjust="0"/>
  </p:normalViewPr>
  <p:slideViewPr>
    <p:cSldViewPr snapToGrid="0">
      <p:cViewPr varScale="1">
        <p:scale>
          <a:sx n="108" d="100"/>
          <a:sy n="108" d="100"/>
        </p:scale>
        <p:origin x="474" y="78"/>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chemeClr val="accent1"/>
            </a:solidFill>
            <a:ln>
              <a:no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xmlns:c16r2="http://schemas.microsoft.com/office/drawing/2015/06/char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219"/>
        <c:overlap val="-27"/>
        <c:axId val="535222744"/>
        <c:axId val="532735104"/>
      </c:barChart>
      <c:catAx>
        <c:axId val="535222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2735104"/>
        <c:crosses val="autoZero"/>
        <c:auto val="1"/>
        <c:lblAlgn val="ctr"/>
        <c:lblOffset val="100"/>
        <c:noMultiLvlLbl val="0"/>
      </c:catAx>
      <c:valAx>
        <c:axId val="5327351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5222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t>
        <a:bodyPr/>
        <a:lstStyle/>
        <a:p>
          <a:endParaRPr lang="en-US"/>
        </a:p>
      </dgm:t>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t>
        <a:bodyPr/>
        <a:lstStyle/>
        <a:p>
          <a:endParaRPr lang="en-US"/>
        </a:p>
      </dgm:t>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t>
        <a:bodyPr/>
        <a:lstStyle/>
        <a:p>
          <a:endParaRPr lang="en-US"/>
        </a:p>
      </dgm:t>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t>
        <a:bodyPr/>
        <a:lstStyle/>
        <a:p>
          <a:endParaRPr lang="en-US"/>
        </a:p>
      </dgm:t>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t>
        <a:bodyPr/>
        <a:lstStyle/>
        <a:p>
          <a:endParaRPr lang="en-US"/>
        </a:p>
      </dgm:t>
    </dgm:pt>
  </dgm:ptLst>
  <dgm:cxnLst>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592F43C7-AA7F-40DB-A6EE-87A06A40C8EE}" srcId="{A801F62C-AC9D-4BD1-8AEE-D1B3F7ECFD72}" destId="{4EE8B073-2662-4211-88FD-3F780B479335}" srcOrd="4" destOrd="0" parTransId="{F353C548-4CC1-4045-97DC-2CA70C22248E}" sibTransId="{21ECDFE4-18F6-4853-A046-687374723F93}"/>
    <dgm:cxn modelId="{CC89CEB3-5AAE-43DE-8EB0-2DB3BA797881}" type="presOf" srcId="{9170D7C7-E3FE-43F7-B22D-00B2FA2A372B}" destId="{65D9C5E1-E7BD-41A6-9C64-5D4CA8948D44}"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0AB80497-9034-4CF2-BD25-B467A43B5283}" type="presOf" srcId="{5DECA359-EB6A-4CC8-8B65-7F82BD17B041}" destId="{02ACBB0C-A4E6-4CE0-AB81-EEC339D618C4}" srcOrd="0" destOrd="0" presId="urn:microsoft.com/office/officeart/2005/8/layout/arrow2"/>
    <dgm:cxn modelId="{3644BF0D-383A-4C5C-AF66-3C12D074B577}" srcId="{A801F62C-AC9D-4BD1-8AEE-D1B3F7ECFD72}" destId="{5DECA359-EB6A-4CC8-8B65-7F82BD17B041}" srcOrd="0" destOrd="0" parTransId="{CDE66DC1-941E-432F-B0BB-46700B6CA983}" sibTransId="{1664592B-AFA7-4170-8781-772B37D022B9}"/>
    <dgm:cxn modelId="{D76C70D2-908E-4340-873D-8DD3B07DADA4}" type="presOf" srcId="{4EE8B073-2662-4211-88FD-3F780B479335}" destId="{36BA0F86-05E3-4F56-8DDA-64D8EA824BE5}" srcOrd="0" destOrd="0" presId="urn:microsoft.com/office/officeart/2005/8/layout/arrow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CE76B-B663-4A13-91FA-4833B1F882E0}">
      <dsp:nvSpPr>
        <dsp:cNvPr id="0" name=""/>
        <dsp:cNvSpPr/>
      </dsp:nvSpPr>
      <dsp:spPr>
        <a:xfrm rot="21051906">
          <a:off x="-267102" y="-52214"/>
          <a:ext cx="11364531" cy="5405216"/>
        </a:xfrm>
        <a:prstGeom prst="swooshArrow">
          <a:avLst>
            <a:gd name="adj1" fmla="val 25000"/>
            <a:gd name="adj2" fmla="val 25000"/>
          </a:avLst>
        </a:prstGeom>
        <a:solidFill>
          <a:schemeClr val="accent1">
            <a:lumMod val="40000"/>
            <a:lumOff val="60000"/>
          </a:schemeClr>
        </a:solidFill>
        <a:ln>
          <a:noFill/>
        </a:ln>
        <a:effectLst/>
      </dsp:spPr>
      <dsp:style>
        <a:lnRef idx="0">
          <a:scrgbClr r="0" g="0" b="0"/>
        </a:lnRef>
        <a:fillRef idx="1">
          <a:scrgbClr r="0" g="0" b="0"/>
        </a:fillRef>
        <a:effectRef idx="0">
          <a:scrgbClr r="0" g="0" b="0"/>
        </a:effectRef>
        <a:fontRef idx="minor"/>
      </dsp:style>
    </dsp:sp>
    <dsp:sp modelId="{1A79CE91-146D-4A58-8CFF-24E185EEE864}">
      <dsp:nvSpPr>
        <dsp:cNvPr id="0" name=""/>
        <dsp:cNvSpPr/>
      </dsp:nvSpPr>
      <dsp:spPr>
        <a:xfrm>
          <a:off x="810711" y="5075986"/>
          <a:ext cx="198911" cy="198911"/>
        </a:xfrm>
        <a:prstGeom prst="ellipse">
          <a:avLst/>
        </a:prstGeom>
        <a:solidFill>
          <a:schemeClr val="tx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02ACBB0C-A4E6-4CE0-AB81-EEC339D618C4}">
      <dsp:nvSpPr>
        <dsp:cNvPr id="0" name=""/>
        <dsp:cNvSpPr/>
      </dsp:nvSpPr>
      <dsp:spPr>
        <a:xfrm>
          <a:off x="1053138" y="5024493"/>
          <a:ext cx="2054608" cy="38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399" tIns="0" rIns="0" bIns="0" numCol="1" spcCol="1270" anchor="t" anchorCtr="0">
          <a:noAutofit/>
        </a:bodyPr>
        <a:lstStyle/>
        <a:p>
          <a:pPr lvl="0" algn="l" defTabSz="800100">
            <a:lnSpc>
              <a:spcPct val="90000"/>
            </a:lnSpc>
            <a:spcBef>
              <a:spcPct val="0"/>
            </a:spcBef>
            <a:spcAft>
              <a:spcPct val="35000"/>
            </a:spcAft>
          </a:pPr>
          <a:r>
            <a:rPr lang="en-US" sz="1800" b="1" kern="1200" dirty="0"/>
            <a:t>2001-</a:t>
          </a:r>
          <a:r>
            <a:rPr lang="en-US" sz="1800" kern="1200" dirty="0"/>
            <a:t> ECMA-335</a:t>
          </a:r>
        </a:p>
      </dsp:txBody>
      <dsp:txXfrm>
        <a:off x="1053138" y="5024493"/>
        <a:ext cx="2054608" cy="380722"/>
      </dsp:txXfrm>
    </dsp:sp>
    <dsp:sp modelId="{0AD565A3-5AC3-4127-A403-CC5DC4A0D427}">
      <dsp:nvSpPr>
        <dsp:cNvPr id="0" name=""/>
        <dsp:cNvSpPr/>
      </dsp:nvSpPr>
      <dsp:spPr>
        <a:xfrm>
          <a:off x="1402223" y="4300201"/>
          <a:ext cx="311340" cy="31134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2CF6D86F-C3C8-4708-9EA9-7215C8E231C2}">
      <dsp:nvSpPr>
        <dsp:cNvPr id="0" name=""/>
        <dsp:cNvSpPr/>
      </dsp:nvSpPr>
      <dsp:spPr>
        <a:xfrm>
          <a:off x="1677668" y="4461536"/>
          <a:ext cx="7422355" cy="597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973" tIns="0" rIns="0" bIns="0" numCol="1" spcCol="1270" anchor="t" anchorCtr="0">
          <a:noAutofit/>
        </a:bodyPr>
        <a:lstStyle/>
        <a:p>
          <a:pPr marL="0" lvl="0" algn="l" defTabSz="800100">
            <a:lnSpc>
              <a:spcPct val="100000"/>
            </a:lnSpc>
            <a:spcBef>
              <a:spcPct val="0"/>
            </a:spcBef>
            <a:spcAft>
              <a:spcPct val="35000"/>
            </a:spcAft>
            <a:buNone/>
          </a:pPr>
          <a:r>
            <a:rPr lang="en-US" sz="1800" b="1" kern="1200" dirty="0"/>
            <a:t>2002-</a:t>
          </a:r>
          <a:r>
            <a:rPr lang="en-US" sz="1800" kern="1200" dirty="0"/>
            <a:t> .NET 1.0 for Windows released, Mono project begins	</a:t>
          </a:r>
        </a:p>
      </dsp:txBody>
      <dsp:txXfrm>
        <a:off x="1677668" y="4461536"/>
        <a:ext cx="7422355" cy="597790"/>
      </dsp:txXfrm>
    </dsp:sp>
    <dsp:sp modelId="{FE73A144-1EF7-4D1D-A0D8-4B0231E7A56E}">
      <dsp:nvSpPr>
        <dsp:cNvPr id="0" name=""/>
        <dsp:cNvSpPr/>
      </dsp:nvSpPr>
      <dsp:spPr>
        <a:xfrm>
          <a:off x="2268407" y="3422808"/>
          <a:ext cx="415120" cy="415120"/>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65D9C5E1-E7BD-41A6-9C64-5D4CA8948D44}">
      <dsp:nvSpPr>
        <dsp:cNvPr id="0" name=""/>
        <dsp:cNvSpPr/>
      </dsp:nvSpPr>
      <dsp:spPr>
        <a:xfrm>
          <a:off x="2607425" y="3804149"/>
          <a:ext cx="5754695" cy="634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9964" tIns="0" rIns="0" bIns="0" numCol="1" spcCol="1270" anchor="t" anchorCtr="0">
          <a:noAutofit/>
        </a:bodyPr>
        <a:lstStyle/>
        <a:p>
          <a:pPr lvl="0" algn="l" defTabSz="800100">
            <a:lnSpc>
              <a:spcPct val="90000"/>
            </a:lnSpc>
            <a:spcBef>
              <a:spcPct val="0"/>
            </a:spcBef>
            <a:spcAft>
              <a:spcPct val="35000"/>
            </a:spcAft>
          </a:pPr>
          <a:r>
            <a:rPr lang="en-US" sz="1800" b="1" kern="1200" dirty="0"/>
            <a:t>2008-</a:t>
          </a:r>
          <a:r>
            <a:rPr lang="en-US" sz="1800" kern="1200" dirty="0"/>
            <a:t> ASP.NET MVC (web platform) Open Source</a:t>
          </a:r>
        </a:p>
      </dsp:txBody>
      <dsp:txXfrm>
        <a:off x="2607425" y="3804149"/>
        <a:ext cx="5754695" cy="634825"/>
      </dsp:txXfrm>
    </dsp:sp>
    <dsp:sp modelId="{37BC5191-6CA7-4BCD-BD18-FA4936AE9D47}">
      <dsp:nvSpPr>
        <dsp:cNvPr id="0" name=""/>
        <dsp:cNvSpPr/>
      </dsp:nvSpPr>
      <dsp:spPr>
        <a:xfrm>
          <a:off x="4008686" y="2248588"/>
          <a:ext cx="536197" cy="536197"/>
        </a:xfrm>
        <a:prstGeom prst="ellipse">
          <a:avLst/>
        </a:prstGeom>
        <a:solidFill>
          <a:schemeClr val="accent2"/>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D68714DF-9EDE-4838-9966-03944FEEBB86}">
      <dsp:nvSpPr>
        <dsp:cNvPr id="0" name=""/>
        <dsp:cNvSpPr/>
      </dsp:nvSpPr>
      <dsp:spPr>
        <a:xfrm>
          <a:off x="4410398" y="2860699"/>
          <a:ext cx="6984092" cy="540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120" tIns="0" rIns="0" bIns="0" numCol="1" spcCol="1270" anchor="t" anchorCtr="0">
          <a:noAutofit/>
        </a:bodyPr>
        <a:lstStyle/>
        <a:p>
          <a:pPr lvl="0" algn="l" defTabSz="800100">
            <a:lnSpc>
              <a:spcPct val="90000"/>
            </a:lnSpc>
            <a:spcBef>
              <a:spcPct val="0"/>
            </a:spcBef>
            <a:spcAft>
              <a:spcPct val="35000"/>
            </a:spcAft>
          </a:pPr>
          <a:r>
            <a:rPr lang="en-US" sz="1800" b="1" kern="1200" dirty="0"/>
            <a:t>April 2014- </a:t>
          </a:r>
          <a:r>
            <a:rPr lang="en-US" sz="1800" kern="1200" dirty="0"/>
            <a:t>.NET Compiler Platform (“Roslyn”) Open Source 	             	       .NET Foundation founded</a:t>
          </a:r>
        </a:p>
      </dsp:txBody>
      <dsp:txXfrm>
        <a:off x="4410398" y="2860699"/>
        <a:ext cx="6984092" cy="540870"/>
      </dsp:txXfrm>
    </dsp:sp>
    <dsp:sp modelId="{11088BE2-FC9D-41F7-A371-06827BFE761D}">
      <dsp:nvSpPr>
        <dsp:cNvPr id="0" name=""/>
        <dsp:cNvSpPr/>
      </dsp:nvSpPr>
      <dsp:spPr>
        <a:xfrm>
          <a:off x="5204153" y="1706219"/>
          <a:ext cx="595746" cy="595746"/>
        </a:xfrm>
        <a:prstGeom prst="ellipse">
          <a:avLst/>
        </a:prstGeom>
        <a:solidFill>
          <a:schemeClr val="accent1"/>
        </a:solidFill>
        <a:ln w="17145" cap="flat" cmpd="sng" algn="ctr">
          <a:solidFill>
            <a:schemeClr val="lt1">
              <a:shade val="95000"/>
              <a:alpha val="50000"/>
              <a:satMod val="150000"/>
            </a:schemeClr>
          </a:solidFill>
          <a:prstDash val="solid"/>
        </a:ln>
        <a:effectLst/>
      </dsp:spPr>
      <dsp:style>
        <a:lnRef idx="3">
          <a:schemeClr val="lt1"/>
        </a:lnRef>
        <a:fillRef idx="1">
          <a:schemeClr val="accent2"/>
        </a:fillRef>
        <a:effectRef idx="1">
          <a:schemeClr val="accent2"/>
        </a:effectRef>
        <a:fontRef idx="minor">
          <a:schemeClr val="lt1"/>
        </a:fontRef>
      </dsp:style>
    </dsp:sp>
    <dsp:sp modelId="{36BA0F86-05E3-4F56-8DDA-64D8EA824BE5}">
      <dsp:nvSpPr>
        <dsp:cNvPr id="0" name=""/>
        <dsp:cNvSpPr/>
      </dsp:nvSpPr>
      <dsp:spPr>
        <a:xfrm>
          <a:off x="5510303" y="2338610"/>
          <a:ext cx="5897843" cy="7509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024" tIns="0" rIns="0" bIns="0" numCol="1" spcCol="1270" anchor="t" anchorCtr="0">
          <a:noAutofit/>
        </a:bodyPr>
        <a:lstStyle/>
        <a:p>
          <a:pPr lvl="0" algn="l" defTabSz="800100">
            <a:lnSpc>
              <a:spcPct val="90000"/>
            </a:lnSpc>
            <a:spcBef>
              <a:spcPct val="0"/>
            </a:spcBef>
            <a:spcAft>
              <a:spcPct val="35000"/>
            </a:spcAft>
          </a:pPr>
          <a:r>
            <a:rPr lang="en-US" sz="1800" b="1" kern="1200" dirty="0"/>
            <a:t>Nov 2014</a:t>
          </a:r>
          <a:r>
            <a:rPr lang="en-US" sz="1800" kern="1200" dirty="0"/>
            <a:t>- .NET Core Cross-plat, Open Source</a:t>
          </a:r>
        </a:p>
      </dsp:txBody>
      <dsp:txXfrm>
        <a:off x="5510303" y="2338610"/>
        <a:ext cx="5897843" cy="75097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 xmlns:a16="http://schemas.microsoft.com/office/drawing/2014/main"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9/28/2019</a:t>
            </a:fld>
            <a:endParaRPr lang="en-US"/>
          </a:p>
        </p:txBody>
      </p:sp>
      <p:sp>
        <p:nvSpPr>
          <p:cNvPr id="4" name="Footer Placeholder 3">
            <a:extLst>
              <a:ext uri="{FF2B5EF4-FFF2-40B4-BE49-F238E27FC236}">
                <a16:creationId xmlns="" xmlns:a16="http://schemas.microsoft.com/office/drawing/2014/main"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 xmlns:a16="http://schemas.microsoft.com/office/drawing/2014/main"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
        <p:nvSpPr>
          <p:cNvPr id="5" name="Header Placeholder 10">
            <a:extLst>
              <a:ext uri="{FF2B5EF4-FFF2-40B4-BE49-F238E27FC236}">
                <a16:creationId xmlns="" xmlns:a16="http://schemas.microsoft.com/office/drawing/2014/main"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14</a:t>
            </a:fld>
            <a:endParaRPr lang="en-US">
              <a:solidFill>
                <a:prstClr val="black"/>
              </a:solidFill>
              <a:latin typeface="Calibri" panose="020F0502020204030204"/>
            </a:endParaRPr>
          </a:p>
        </p:txBody>
      </p:sp>
      <p:sp>
        <p:nvSpPr>
          <p:cNvPr id="8" name="Header Placeholder 10">
            <a:extLst>
              <a:ext uri="{FF2B5EF4-FFF2-40B4-BE49-F238E27FC236}">
                <a16:creationId xmlns=""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
        <p:nvSpPr>
          <p:cNvPr id="5" name="Header Placeholder 10">
            <a:extLst>
              <a:ext uri="{FF2B5EF4-FFF2-40B4-BE49-F238E27FC236}">
                <a16:creationId xmlns="" xmlns:a16="http://schemas.microsoft.com/office/drawing/2014/main"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8" name="Header Placeholder 10">
            <a:extLst>
              <a:ext uri="{FF2B5EF4-FFF2-40B4-BE49-F238E27FC236}">
                <a16:creationId xmlns=""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designed from the start as an independent forum to foster open development and collaboration across open source technologies for .NET. Our goal is to strengthen the .NET ecosystem through openness, rapid innovation, and community participation. If you get involved, we'll help you stay focused on producing high-quality software without the legal and administrative distractions and overhead. Keep your eye on the code and your users! </a:t>
            </a:r>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17</a:t>
            </a:fld>
            <a:endParaRPr lang="en-US">
              <a:solidFill>
                <a:prstClr val="black"/>
              </a:solidFill>
              <a:latin typeface="Segoe UI" pitchFamily="34" charset="0"/>
            </a:endParaRPr>
          </a:p>
        </p:txBody>
      </p:sp>
      <p:sp>
        <p:nvSpPr>
          <p:cNvPr id="8" name="Header Placeholder 10">
            <a:extLst>
              <a:ext uri="{FF2B5EF4-FFF2-40B4-BE49-F238E27FC236}">
                <a16:creationId xmlns="" xmlns:a16="http://schemas.microsoft.com/office/drawing/2014/main"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008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20</a:t>
            </a:fld>
            <a:endParaRPr lang="en-US">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 xmlns:a16="http://schemas.microsoft.com/office/drawing/2014/main"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 xmlns:a16="http://schemas.microsoft.com/office/drawing/2014/main"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8" name="Header Placeholder 10">
            <a:extLst>
              <a:ext uri="{FF2B5EF4-FFF2-40B4-BE49-F238E27FC236}">
                <a16:creationId xmlns=""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
        <p:nvSpPr>
          <p:cNvPr id="5" name="Header Placeholder 10">
            <a:extLst>
              <a:ext uri="{FF2B5EF4-FFF2-40B4-BE49-F238E27FC236}">
                <a16:creationId xmlns=""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8</a:t>
            </a:fld>
            <a:endParaRPr lang="en-US">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r>
              <a:rPr lang="en-US" dirty="0" smtClean="0"/>
              <a:t>/</a:t>
            </a:r>
            <a:endParaRPr lang="en-US" dirty="0"/>
          </a:p>
          <a:p>
            <a:endParaRPr lang="en-US" dirty="0"/>
          </a:p>
          <a:p>
            <a:r>
              <a:rPr lang="en-US" dirty="0"/>
              <a:t>The community has played a crucial role in performance work for the .NET stack. </a:t>
            </a:r>
          </a:p>
          <a:p>
            <a:r>
              <a:rPr lang="en-US" dirty="0"/>
              <a:t>https://blogs.msdn.microsoft.com/dotnet/tag/performance</a:t>
            </a:r>
            <a:r>
              <a:rPr lang="en-US" dirty="0" smtClean="0"/>
              <a:t>/</a:t>
            </a:r>
          </a:p>
          <a:p>
            <a:endParaRPr lang="en-US" dirty="0" smtClean="0"/>
          </a:p>
          <a:p>
            <a:r>
              <a:rPr lang="en-US" dirty="0" smtClean="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10</a:t>
            </a:fld>
            <a:endParaRPr lang="en-US" sz="1200">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11</a:t>
            </a:fld>
            <a:endParaRPr lang="en-US" sz="1200">
              <a:solidFill>
                <a:prstClr val="black"/>
              </a:solidFill>
              <a:latin typeface="Calibri" panose="020F0502020204030204"/>
            </a:endParaRPr>
          </a:p>
        </p:txBody>
      </p:sp>
      <p:sp>
        <p:nvSpPr>
          <p:cNvPr id="5" name="Header Placeholder 10">
            <a:extLst>
              <a:ext uri="{FF2B5EF4-FFF2-40B4-BE49-F238E27FC236}">
                <a16:creationId xmlns=""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a:solidFill>
                <a:prstClr val="black"/>
              </a:solidFill>
              <a:latin typeface="Segoe UI" pitchFamily="34" charset="0"/>
            </a:endParaRPr>
          </a:p>
        </p:txBody>
      </p:sp>
      <p:sp>
        <p:nvSpPr>
          <p:cNvPr id="8" name="Header Placeholder 10">
            <a:extLst>
              <a:ext uri="{FF2B5EF4-FFF2-40B4-BE49-F238E27FC236}">
                <a16:creationId xmlns=""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13</a:t>
            </a:fld>
            <a:endParaRPr lang="en-US" dirty="0">
              <a:solidFill>
                <a:prstClr val="black"/>
              </a:solidFill>
              <a:latin typeface="Calibri" panose="020F0502020204030204"/>
            </a:endParaRPr>
          </a:p>
        </p:txBody>
      </p:sp>
      <p:sp>
        <p:nvSpPr>
          <p:cNvPr id="8" name="Slide Image Placeholder 7">
            <a:extLst>
              <a:ext uri="{FF2B5EF4-FFF2-40B4-BE49-F238E27FC236}">
                <a16:creationId xmlns="" xmlns:a16="http://schemas.microsoft.com/office/drawing/2014/main" id="{BCAF6593-53E3-40FD-8C5A-D856B8FADFB4}"/>
              </a:ext>
            </a:extLst>
          </p:cNvPr>
          <p:cNvSpPr>
            <a:spLocks noGrp="1" noRot="1" noChangeAspect="1"/>
          </p:cNvSpPr>
          <p:nvPr>
            <p:ph type="sldImg"/>
          </p:nvPr>
        </p:nvSpPr>
        <p:spPr/>
      </p:sp>
      <p:sp>
        <p:nvSpPr>
          <p:cNvPr id="10" name="Header Placeholder 10">
            <a:extLst>
              <a:ext uri="{FF2B5EF4-FFF2-40B4-BE49-F238E27FC236}">
                <a16:creationId xmlns="" xmlns:a16="http://schemas.microsoft.com/office/drawing/2014/main"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 xmlns:a16="http://schemas.microsoft.com/office/drawing/2014/main"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aka.ms/aspnet/benchmark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2.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6"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54.svg"/><Relationship Id="rId10"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21.png"/><Relationship Id="rId1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4C7287-25EE-41A6-A2BD-D98C5ADAF8E3}"/>
              </a:ext>
            </a:extLst>
          </p:cNvPr>
          <p:cNvSpPr>
            <a:spLocks noGrp="1"/>
          </p:cNvSpPr>
          <p:nvPr>
            <p:ph type="title"/>
          </p:nvPr>
        </p:nvSpPr>
        <p:spPr/>
        <p:txBody>
          <a:bodyPr/>
          <a:lstStyle/>
          <a:p>
            <a:r>
              <a:rPr lang="en-US" dirty="0" smtClean="0"/>
              <a:t>.NET</a:t>
            </a:r>
            <a:r>
              <a:rPr lang="sr-Latn-BA" dirty="0" smtClean="0"/>
              <a:t> (Core) Introduction</a:t>
            </a:r>
            <a:endParaRPr lang="en-US" dirty="0"/>
          </a:p>
        </p:txBody>
      </p:sp>
      <p:sp>
        <p:nvSpPr>
          <p:cNvPr id="3" name="Text Placeholder 2">
            <a:extLst>
              <a:ext uri="{FF2B5EF4-FFF2-40B4-BE49-F238E27FC236}">
                <a16:creationId xmlns="" xmlns:a16="http://schemas.microsoft.com/office/drawing/2014/main" id="{23457379-948D-4845-B8BA-5CF9B789DD1A}"/>
              </a:ext>
            </a:extLst>
          </p:cNvPr>
          <p:cNvSpPr>
            <a:spLocks noGrp="1"/>
          </p:cNvSpPr>
          <p:nvPr>
            <p:ph type="body" sz="quarter" idx="12"/>
          </p:nvPr>
        </p:nvSpPr>
        <p:spPr/>
        <p:txBody>
          <a:bodyPr/>
          <a:lstStyle/>
          <a:p>
            <a:r>
              <a:rPr lang="sr-Latn-BA" dirty="0" smtClean="0"/>
              <a:t>Miroslav Popović</a:t>
            </a:r>
          </a:p>
          <a:p>
            <a:r>
              <a:rPr lang="sr-Latn-BA" sz="1800" dirty="0" smtClean="0"/>
              <a:t>Technical Lead, Seavus Group</a:t>
            </a:r>
            <a:endParaRPr lang="en-US" sz="1800" dirty="0"/>
          </a:p>
        </p:txBody>
      </p:sp>
      <p:sp>
        <p:nvSpPr>
          <p:cNvPr id="4" name="TextBox 3"/>
          <p:cNvSpPr txBox="1"/>
          <p:nvPr/>
        </p:nvSpPr>
        <p:spPr>
          <a:xfrm>
            <a:off x="543146" y="6097792"/>
            <a:ext cx="2633606" cy="760208"/>
          </a:xfrm>
          <a:prstGeom prst="rect">
            <a:avLst/>
          </a:prstGeom>
          <a:noFill/>
        </p:spPr>
        <p:txBody>
          <a:bodyPr wrap="none" lIns="182880" tIns="146304" rIns="182880" bIns="146304" rtlCol="0">
            <a:spAutoFit/>
          </a:bodyPr>
          <a:lstStyle/>
          <a:p>
            <a:pPr>
              <a:lnSpc>
                <a:spcPct val="90000"/>
              </a:lnSpc>
              <a:spcAft>
                <a:spcPts val="600"/>
              </a:spcAft>
            </a:pPr>
            <a:r>
              <a:rPr lang="sr-Latn-BA" sz="1400" dirty="0" smtClean="0">
                <a:gradFill>
                  <a:gsLst>
                    <a:gs pos="2917">
                      <a:schemeClr val="tx1"/>
                    </a:gs>
                    <a:gs pos="30000">
                      <a:schemeClr val="tx1"/>
                    </a:gs>
                  </a:gsLst>
                  <a:lin ang="5400000" scaled="0"/>
                </a:gradFill>
              </a:rPr>
              <a:t>@miroslavpopovic</a:t>
            </a:r>
          </a:p>
          <a:p>
            <a:pPr>
              <a:lnSpc>
                <a:spcPct val="90000"/>
              </a:lnSpc>
              <a:spcAft>
                <a:spcPts val="600"/>
              </a:spcAft>
            </a:pPr>
            <a:r>
              <a:rPr lang="sr-Latn-BA" sz="1400" dirty="0" smtClean="0">
                <a:gradFill>
                  <a:gsLst>
                    <a:gs pos="2917">
                      <a:schemeClr val="tx1"/>
                    </a:gs>
                    <a:gs pos="30000">
                      <a:schemeClr val="tx1"/>
                    </a:gs>
                  </a:gsLst>
                  <a:lin ang="5400000" scaled="0"/>
                </a:gradFill>
              </a:rPr>
              <a:t>https://miroslavpopovic.com</a:t>
            </a:r>
            <a:endParaRPr lang="en-US" sz="1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391390-0684-4310-96D4-983176988D21}"/>
              </a:ext>
            </a:extLst>
          </p:cNvPr>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 and </a:t>
            </a:r>
            <a:r>
              <a:rPr lang="en-US" dirty="0" smtClean="0">
                <a:latin typeface="Segoe UI Light" panose="020B0502040204020203" pitchFamily="34" charset="0"/>
                <a:cs typeface="Segoe UI Light" panose="020B0502040204020203" pitchFamily="34" charset="0"/>
              </a:rPr>
              <a:t>is getting even </a:t>
            </a:r>
            <a:r>
              <a:rPr lang="en-US" dirty="0" smtClean="0">
                <a:latin typeface="Segoe UI Light" panose="020B0502040204020203" pitchFamily="34" charset="0"/>
                <a:cs typeface="Segoe UI Light" panose="020B0502040204020203" pitchFamily="34" charset="0"/>
              </a:rPr>
              <a:t>faster</a:t>
            </a:r>
            <a:endParaRPr lang="en-US" dirty="0">
              <a:latin typeface="Segoe UI Light" panose="020B0502040204020203" pitchFamily="34" charset="0"/>
              <a:cs typeface="Segoe UI Light" panose="020B0502040204020203" pitchFamily="34" charset="0"/>
            </a:endParaRP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smtClean="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 xmlns:a16="http://schemas.microsoft.com/office/drawing/2014/main"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 xmlns:a16="http://schemas.microsoft.com/office/drawing/2014/main"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 xmlns:a16="http://schemas.microsoft.com/office/drawing/2014/main"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 xmlns:a16="http://schemas.microsoft.com/office/drawing/2014/main"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 xmlns:a16="http://schemas.microsoft.com/office/drawing/2014/main"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 xmlns:a16="http://schemas.microsoft.com/office/drawing/2014/main"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 xmlns:a16="http://schemas.microsoft.com/office/drawing/2014/main"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 xmlns:a16="http://schemas.microsoft.com/office/drawing/2014/main"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 xmlns:a16="http://schemas.microsoft.com/office/drawing/2014/main"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 xmlns:a16="http://schemas.microsoft.com/office/drawing/2014/main"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 xmlns:a16="http://schemas.microsoft.com/office/drawing/2014/main"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 xmlns:a16="http://schemas.microsoft.com/office/drawing/2014/main"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 xmlns:a16="http://schemas.microsoft.com/office/drawing/2014/main"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 xmlns:a16="http://schemas.microsoft.com/office/drawing/2014/main"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 xmlns:a16="http://schemas.microsoft.com/office/drawing/2014/main"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 xmlns:a16="http://schemas.microsoft.com/office/drawing/2014/main"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sr-Latn-BA" sz="2400" dirty="0" smtClean="0">
                <a:gradFill>
                  <a:gsLst>
                    <a:gs pos="2917">
                      <a:schemeClr val="tx1"/>
                    </a:gs>
                    <a:gs pos="30000">
                      <a:schemeClr val="tx1"/>
                    </a:gs>
                  </a:gsLst>
                  <a:lin ang="5400000" scaled="0"/>
                </a:gradFill>
              </a:rPr>
              <a:t>~300</a:t>
            </a:r>
            <a:r>
              <a:rPr lang="en-US" sz="2400" dirty="0" smtClean="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rPr>
              <a:t>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2" name="Picture 1"/>
          <p:cNvPicPr>
            <a:picLocks noChangeAspect="1"/>
          </p:cNvPicPr>
          <p:nvPr/>
        </p:nvPicPr>
        <p:blipFill>
          <a:blip r:embed="rId3"/>
          <a:stretch>
            <a:fillRect/>
          </a:stretch>
        </p:blipFill>
        <p:spPr>
          <a:xfrm>
            <a:off x="4546493" y="1467293"/>
            <a:ext cx="7645507" cy="5390707"/>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 xmlns:a16="http://schemas.microsoft.com/office/drawing/2014/main"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 xmlns:a16="http://schemas.microsoft.com/office/drawing/2014/main"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 xmlns:a16="http://schemas.microsoft.com/office/drawing/2014/main" id="{5A4FC812-F7A8-4905-A1F5-A6835918F9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 xmlns:a16="http://schemas.microsoft.com/office/drawing/2014/main" id="{D566DFD9-A415-4DAE-A08D-43F3550F17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 xmlns:a16="http://schemas.microsoft.com/office/drawing/2014/main" id="{97305702-A477-4BDA-8F4F-DDC2F732B5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 xmlns:a16="http://schemas.microsoft.com/office/drawing/2014/main"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 xmlns:a16="http://schemas.microsoft.com/office/drawing/2014/main"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 xmlns:a16="http://schemas.microsoft.com/office/drawing/2014/main"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sp>
        <p:nvSpPr>
          <p:cNvPr id="11" name="Title 1">
            <a:extLst>
              <a:ext uri="{FF2B5EF4-FFF2-40B4-BE49-F238E27FC236}">
                <a16:creationId xmlns="" xmlns:a16="http://schemas.microsoft.com/office/drawing/2014/main"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sr-Latn-BA" sz="2745" b="1" spc="294" dirty="0" smtClean="0">
                <a:gradFill>
                  <a:gsLst>
                    <a:gs pos="1250">
                      <a:srgbClr val="FFFFFF"/>
                    </a:gs>
                    <a:gs pos="100000">
                      <a:srgbClr val="FFFFFF"/>
                    </a:gs>
                  </a:gsLst>
                  <a:lin ang="5400000" scaled="0"/>
                </a:gradFill>
                <a:latin typeface="Segoe UI" panose="020B0502040204020203" pitchFamily="34" charset="0"/>
              </a:rPr>
              <a:t>BOARD OF DIRECTORS AND THE TEAM</a:t>
            </a:r>
            <a:endParaRPr lang="en-US" sz="2745" b="1" spc="294" dirty="0">
              <a:gradFill>
                <a:gsLst>
                  <a:gs pos="1250">
                    <a:srgbClr val="FFFFFF"/>
                  </a:gs>
                  <a:gs pos="100000">
                    <a:srgbClr val="FFFFFF"/>
                  </a:gs>
                </a:gsLst>
                <a:lin ang="5400000" scaled="0"/>
              </a:gradFill>
              <a:latin typeface="Segoe UI" panose="020B0502040204020203" pitchFamily="34" charset="0"/>
            </a:endParaRPr>
          </a:p>
        </p:txBody>
      </p:sp>
      <p:pic>
        <p:nvPicPr>
          <p:cNvPr id="3" name="Picture 2">
            <a:extLst>
              <a:ext uri="{FF2B5EF4-FFF2-40B4-BE49-F238E27FC236}">
                <a16:creationId xmlns="" xmlns:a16="http://schemas.microsoft.com/office/drawing/2014/main" id="{39C028A5-78E1-47B6-BF5E-20188DC7DAD1}"/>
              </a:ext>
            </a:extLst>
          </p:cNvPr>
          <p:cNvPicPr>
            <a:picLocks noChangeAspect="1"/>
          </p:cNvPicPr>
          <p:nvPr/>
        </p:nvPicPr>
        <p:blipFill>
          <a:blip r:embed="rId3"/>
          <a:stretch>
            <a:fillRect/>
          </a:stretch>
        </p:blipFill>
        <p:spPr>
          <a:xfrm>
            <a:off x="266920" y="-1056"/>
            <a:ext cx="2417550" cy="2417550"/>
          </a:xfrm>
          <a:prstGeom prst="rect">
            <a:avLst/>
          </a:prstGeom>
        </p:spPr>
      </p:pic>
      <p:pic>
        <p:nvPicPr>
          <p:cNvPr id="2" name="Picture 1"/>
          <p:cNvPicPr>
            <a:picLocks noChangeAspect="1"/>
          </p:cNvPicPr>
          <p:nvPr/>
        </p:nvPicPr>
        <p:blipFill>
          <a:blip r:embed="rId4"/>
          <a:stretch>
            <a:fillRect/>
          </a:stretch>
        </p:blipFill>
        <p:spPr>
          <a:xfrm>
            <a:off x="2542428" y="1636151"/>
            <a:ext cx="8377242" cy="5224775"/>
          </a:xfrm>
          <a:prstGeom prst="rect">
            <a:avLst/>
          </a:prstGeom>
        </p:spPr>
      </p:pic>
    </p:spTree>
    <p:extLst>
      <p:ext uri="{BB962C8B-B14F-4D97-AF65-F5344CB8AC3E}">
        <p14:creationId xmlns:p14="http://schemas.microsoft.com/office/powerpoint/2010/main" val="10571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3.91626E-6 0.04607 L 3.91626E-6 3.8039E-6 " pathEditMode="relative" rAng="0" ptsTypes="AA">
                                      <p:cBhvr>
                                        <p:cTn id="14"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 xmlns:a16="http://schemas.microsoft.com/office/drawing/2014/main"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710" y="1720593"/>
            <a:ext cx="4151154" cy="4518262"/>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 xmlns:a16="http://schemas.microsoft.com/office/drawing/2014/main" id="{8F57D571-700A-4363-8956-96F7CEEB98A2}"/>
              </a:ext>
            </a:extLst>
          </p:cNvPr>
          <p:cNvPicPr>
            <a:picLocks noChangeAspect="1"/>
          </p:cNvPicPr>
          <p:nvPr/>
        </p:nvPicPr>
        <p:blipFill>
          <a:blip r:embed="rId3"/>
          <a:stretch>
            <a:fillRect/>
          </a:stretch>
        </p:blipFill>
        <p:spPr>
          <a:xfrm>
            <a:off x="3196649" y="1189038"/>
            <a:ext cx="6335276" cy="5494078"/>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216016671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6" name="Picture 5"/>
          <p:cNvPicPr>
            <a:picLocks noChangeAspect="1"/>
          </p:cNvPicPr>
          <p:nvPr/>
        </p:nvPicPr>
        <p:blipFill>
          <a:blip r:embed="rId3"/>
          <a:stretch>
            <a:fillRect/>
          </a:stretch>
        </p:blipFill>
        <p:spPr>
          <a:xfrm>
            <a:off x="3894402" y="1209056"/>
            <a:ext cx="4939769" cy="5648944"/>
          </a:xfrm>
          <a:prstGeom prst="rect">
            <a:avLst/>
          </a:prstGeom>
        </p:spPr>
      </p:pic>
    </p:spTree>
    <p:extLst>
      <p:ext uri="{BB962C8B-B14F-4D97-AF65-F5344CB8AC3E}">
        <p14:creationId xmlns:p14="http://schemas.microsoft.com/office/powerpoint/2010/main" val="116214627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smtClean="0"/>
              <a:t>try.dot.net </a:t>
            </a:r>
            <a:endParaRPr lang="en-US" dirty="0"/>
          </a:p>
        </p:txBody>
      </p:sp>
      <p:sp>
        <p:nvSpPr>
          <p:cNvPr id="3" name="Title 2">
            <a:extLst>
              <a:ext uri="{FF2B5EF4-FFF2-40B4-BE49-F238E27FC236}">
                <a16:creationId xmlns="" xmlns:a16="http://schemas.microsoft.com/office/drawing/2014/main"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 xmlns:a16="http://schemas.microsoft.com/office/drawing/2014/main"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 xmlns:a16="http://schemas.microsoft.com/office/drawing/2014/main"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 xmlns:a16="http://schemas.microsoft.com/office/drawing/2014/main"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 xmlns:a16="http://schemas.microsoft.com/office/drawing/2014/main"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a:t>
            </a:r>
            <a:r>
              <a:rPr lang="en-US" sz="4000" dirty="0" smtClean="0"/>
              <a:t>from </a:t>
            </a:r>
            <a:r>
              <a:rPr lang="en-US" sz="4000" dirty="0" smtClean="0">
                <a:hlinkClick r:id="rId3"/>
              </a:rPr>
              <a:t>www.VisualStudio.com</a:t>
            </a:r>
            <a:r>
              <a:rPr lang="en-US" sz="4000" dirty="0" smtClean="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148764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The .NET Roadmap</a:t>
            </a:r>
            <a:endParaRPr lang="en-US" dirty="0"/>
          </a:p>
        </p:txBody>
      </p:sp>
      <p:cxnSp>
        <p:nvCxnSpPr>
          <p:cNvPr id="4" name="Straight Arrow Connector 3">
            <a:extLst>
              <a:ext uri="{FF2B5EF4-FFF2-40B4-BE49-F238E27FC236}">
                <a16:creationId xmlns=""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 xmlns:a16="http://schemas.microsoft.com/office/drawing/2014/main"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 xmlns:a16="http://schemas.microsoft.com/office/drawing/2014/main"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 xmlns:a16="http://schemas.microsoft.com/office/drawing/2014/main"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 xmlns:a16="http://schemas.microsoft.com/office/drawing/2014/main"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 xmlns:a16="http://schemas.microsoft.com/office/drawing/2014/main"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 xmlns:a16="http://schemas.microsoft.com/office/drawing/2014/main"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.NET Roadmap</a:t>
            </a:r>
            <a:endParaRPr lang="en-US" dirty="0"/>
          </a:p>
        </p:txBody>
      </p:sp>
      <p:cxnSp>
        <p:nvCxnSpPr>
          <p:cNvPr id="26" name="Straight Arrow Connector 25">
            <a:extLst>
              <a:ext uri="{FF2B5EF4-FFF2-40B4-BE49-F238E27FC236}">
                <a16:creationId xmlns=""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 xmlns:a16="http://schemas.microsoft.com/office/drawing/2014/main"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 xmlns:a16="http://schemas.microsoft.com/office/drawing/2014/main"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 xmlns:a16="http://schemas.microsoft.com/office/drawing/2014/main"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 xmlns:a16="http://schemas.microsoft.com/office/drawing/2014/main"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 xmlns:a16="http://schemas.microsoft.com/office/drawing/2014/main"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 xmlns:a16="http://schemas.microsoft.com/office/drawing/2014/main"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 xmlns:a16="http://schemas.microsoft.com/office/drawing/2014/main"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 xmlns:a16="http://schemas.microsoft.com/office/drawing/2014/main"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 xmlns:a16="http://schemas.microsoft.com/office/drawing/2014/main"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.NET Roadmap</a:t>
            </a:r>
            <a:endParaRPr lang="en-US" dirty="0"/>
          </a:p>
        </p:txBody>
      </p:sp>
      <p:grpSp>
        <p:nvGrpSpPr>
          <p:cNvPr id="54" name="Group 53">
            <a:extLst>
              <a:ext uri="{FF2B5EF4-FFF2-40B4-BE49-F238E27FC236}">
                <a16:creationId xmlns="" xmlns:a16="http://schemas.microsoft.com/office/drawing/2014/main"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 xmlns:a16="http://schemas.microsoft.com/office/drawing/2014/main"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 xmlns:a16="http://schemas.microsoft.com/office/drawing/2014/main"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 xmlns:a16="http://schemas.microsoft.com/office/drawing/2014/main"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 xmlns:a16="http://schemas.microsoft.com/office/drawing/2014/main"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 xmlns:a16="http://schemas.microsoft.com/office/drawing/2014/main"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 xmlns:a16="http://schemas.microsoft.com/office/drawing/2014/main"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 xmlns:a16="http://schemas.microsoft.com/office/drawing/2014/main"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 xmlns:a16="http://schemas.microsoft.com/office/drawing/2014/main"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 xmlns:a16="http://schemas.microsoft.com/office/drawing/2014/main"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 xmlns:a16="http://schemas.microsoft.com/office/drawing/2014/main"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 xmlns:a16="http://schemas.microsoft.com/office/drawing/2014/main"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 xmlns:a16="http://schemas.microsoft.com/office/drawing/2014/main"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 xmlns:a16="http://schemas.microsoft.com/office/drawing/2014/main"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 xmlns:a16="http://schemas.microsoft.com/office/drawing/2014/main"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 xmlns:a16="http://schemas.microsoft.com/office/drawing/2014/main"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 xmlns:a16="http://schemas.microsoft.com/office/drawing/2014/main"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 xmlns:a16="http://schemas.microsoft.com/office/drawing/2014/main"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 xmlns:a16="http://schemas.microsoft.com/office/drawing/2014/main"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 xmlns:a16="http://schemas.microsoft.com/office/drawing/2014/main"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smtClean="0"/>
              <a:t>.NET 5</a:t>
            </a:r>
            <a:endParaRPr lang="en-US" dirty="0"/>
          </a:p>
        </p:txBody>
      </p:sp>
    </p:spTree>
    <p:extLst>
      <p:ext uri="{BB962C8B-B14F-4D97-AF65-F5344CB8AC3E}">
        <p14:creationId xmlns:p14="http://schemas.microsoft.com/office/powerpoint/2010/main" val="25039722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.NET - a unified platform</a:t>
            </a:r>
            <a:endParaRPr lang="en-US" dirty="0"/>
          </a:p>
        </p:txBody>
      </p:sp>
      <p:grpSp>
        <p:nvGrpSpPr>
          <p:cNvPr id="4" name="Group 3">
            <a:extLst>
              <a:ext uri="{FF2B5EF4-FFF2-40B4-BE49-F238E27FC236}">
                <a16:creationId xmlns=""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5" name="Group 4">
              <a:extLst>
                <a:ext uri="{FF2B5EF4-FFF2-40B4-BE49-F238E27FC236}">
                  <a16:creationId xmlns=""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accent3">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 xmlns:a16="http://schemas.microsoft.com/office/drawing/2014/main"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 xmlns:a16="http://schemas.microsoft.com/office/drawing/2014/main"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 xmlns:a16="http://schemas.microsoft.com/office/drawing/2014/main"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 xmlns:a16="http://schemas.microsoft.com/office/drawing/2014/main"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 xmlns:a16="http://schemas.microsoft.com/office/drawing/2014/main"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 xmlns:a16="http://schemas.microsoft.com/office/drawing/2014/main"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 xmlns:a16="http://schemas.microsoft.com/office/drawing/2014/main"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 xmlns:a16="http://schemas.microsoft.com/office/drawing/2014/main"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 xmlns:a16="http://schemas.microsoft.com/office/drawing/2014/main"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 xmlns:a16="http://schemas.microsoft.com/office/drawing/2014/main" id="{B66ED8C2-1CB4-451B-9E2E-8EF03120F6A3}"/>
                </a:ext>
              </a:extLst>
            </p:cNvPr>
            <p:cNvPicPr>
              <a:picLocks noChangeAspect="1"/>
            </p:cNvPicPr>
            <p:nvPr/>
          </p:nvPicPr>
          <p:blipFill>
            <a:blip r:embed="rId10">
              <a:extLst>
                <a:ext uri="{96DAC541-7B7A-43D3-8B79-37D633B846F1}">
                  <asvg:svgBlip xmlns="" xmlns:asvg="http://schemas.microsoft.com/office/drawing/2016/SVG/main" r:embed="rId13"/>
                </a:ext>
              </a:extLst>
            </a:blip>
            <a:stretch>
              <a:fillRect/>
            </a:stretch>
          </p:blipFill>
          <p:spPr>
            <a:xfrm>
              <a:off x="10087123" y="2311706"/>
              <a:ext cx="588010" cy="588010"/>
            </a:xfrm>
            <a:prstGeom prst="rect">
              <a:avLst/>
            </a:prstGeom>
          </p:spPr>
        </p:pic>
        <p:pic>
          <p:nvPicPr>
            <p:cNvPr id="53" name="Graphic 11">
              <a:extLst>
                <a:ext uri="{FF2B5EF4-FFF2-40B4-BE49-F238E27FC236}">
                  <a16:creationId xmlns="" xmlns:a16="http://schemas.microsoft.com/office/drawing/2014/main" id="{16A0C581-5D9C-466E-B578-A5583E612575}"/>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 Schedule</a:t>
            </a:r>
            <a:endParaRPr lang="en-US" dirty="0"/>
          </a:p>
        </p:txBody>
      </p:sp>
      <p:sp>
        <p:nvSpPr>
          <p:cNvPr id="4" name="Text Placeholder 1">
            <a:extLst>
              <a:ext uri="{FF2B5EF4-FFF2-40B4-BE49-F238E27FC236}">
                <a16:creationId xmlns="" xmlns:a16="http://schemas.microsoft.com/office/drawing/2014/main" id="{FA9D1495-BD70-420A-9A4F-8DBE90E37993}"/>
              </a:ext>
            </a:extLst>
          </p:cNvPr>
          <p:cNvSpPr txBox="1">
            <a:spLocks/>
          </p:cNvSpPr>
          <p:nvPr/>
        </p:nvSpPr>
        <p:spPr>
          <a:xfrm>
            <a:off x="584200" y="4044188"/>
            <a:ext cx="11018838" cy="10464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smtClean="0">
                <a:solidFill>
                  <a:schemeClr val="tx1"/>
                </a:solidFill>
                <a:latin typeface="+mn-lt"/>
              </a:rPr>
              <a:t>.NET Core 3.0 </a:t>
            </a:r>
            <a:r>
              <a:rPr lang="en-US" sz="2800" dirty="0" smtClean="0">
                <a:solidFill>
                  <a:schemeClr val="tx1"/>
                </a:solidFill>
                <a:latin typeface="+mn-lt"/>
              </a:rPr>
              <a:t>released </a:t>
            </a:r>
            <a:r>
              <a:rPr lang="en-US" sz="2800" dirty="0" smtClean="0">
                <a:solidFill>
                  <a:schemeClr val="tx1"/>
                </a:solidFill>
                <a:latin typeface="+mn-lt"/>
              </a:rPr>
              <a:t>in September</a:t>
            </a:r>
          </a:p>
          <a:p>
            <a:r>
              <a:rPr lang="en-US" sz="2800" dirty="0" smtClean="0">
                <a:solidFill>
                  <a:schemeClr val="tx1"/>
                </a:solidFill>
                <a:latin typeface="+mn-lt"/>
              </a:rPr>
              <a:t>.NET Core 3.1 = Long term support (LTS)</a:t>
            </a:r>
            <a:endParaRPr lang="en-US" sz="2800" dirty="0">
              <a:solidFill>
                <a:schemeClr val="tx1"/>
              </a:solidFill>
              <a:latin typeface="+mn-lt"/>
            </a:endParaRPr>
          </a:p>
        </p:txBody>
      </p:sp>
      <p:cxnSp>
        <p:nvCxnSpPr>
          <p:cNvPr id="5" name="Straight Arrow Connector 4">
            <a:extLst>
              <a:ext uri="{FF2B5EF4-FFF2-40B4-BE49-F238E27FC236}">
                <a16:creationId xmlns=""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 xmlns:a16="http://schemas.microsoft.com/office/drawing/2014/main"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 xmlns:a16="http://schemas.microsoft.com/office/drawing/2014/main"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 xmlns:a16="http://schemas.microsoft.com/office/drawing/2014/main"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 xmlns:a16="http://schemas.microsoft.com/office/drawing/2014/main"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 xmlns:a16="http://schemas.microsoft.com/office/drawing/2014/main"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 xmlns:a16="http://schemas.microsoft.com/office/drawing/2014/main"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 xmlns:a16="http://schemas.microsoft.com/office/drawing/2014/main"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 xmlns:a16="http://schemas.microsoft.com/office/drawing/2014/main"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fade">
                                      <p:cBhvr>
                                        <p:cTn id="43" dur="500"/>
                                        <p:tgtEl>
                                          <p:spTgt spid="4">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anim calcmode="lin" valueType="num">
                                      <p:cBhvr>
                                        <p:cTn id="73" dur="500" fill="hold"/>
                                        <p:tgtEl>
                                          <p:spTgt spid="23"/>
                                        </p:tgtEl>
                                        <p:attrNameLst>
                                          <p:attrName>ppt_x</p:attrName>
                                        </p:attrNameLst>
                                      </p:cBhvr>
                                      <p:tavLst>
                                        <p:tav tm="0">
                                          <p:val>
                                            <p:strVal val="#ppt_x"/>
                                          </p:val>
                                        </p:tav>
                                        <p:tav tm="100000">
                                          <p:val>
                                            <p:strVal val="#ppt_x"/>
                                          </p:val>
                                        </p:tav>
                                      </p:tavLst>
                                    </p:anim>
                                    <p:anim calcmode="lin" valueType="num">
                                      <p:cBhvr>
                                        <p:cTn id="74" dur="500" fill="hold"/>
                                        <p:tgtEl>
                                          <p:spTgt spid="23"/>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anim calcmode="lin" valueType="num">
                                      <p:cBhvr>
                                        <p:cTn id="84" dur="500" fill="hold"/>
                                        <p:tgtEl>
                                          <p:spTgt spid="25"/>
                                        </p:tgtEl>
                                        <p:attrNameLst>
                                          <p:attrName>ppt_x</p:attrName>
                                        </p:attrNameLst>
                                      </p:cBhvr>
                                      <p:tavLst>
                                        <p:tav tm="0">
                                          <p:val>
                                            <p:strVal val="#ppt_x"/>
                                          </p:val>
                                        </p:tav>
                                        <p:tav tm="100000">
                                          <p:val>
                                            <p:strVal val="#ppt_x"/>
                                          </p:val>
                                        </p:tav>
                                      </p:tavLst>
                                    </p:anim>
                                    <p:anim calcmode="lin" valueType="num">
                                      <p:cBhvr>
                                        <p:cTn id="85" dur="500" fill="hold"/>
                                        <p:tgtEl>
                                          <p:spTgt spid="25"/>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0" end="0"/>
                                            </p:txEl>
                                          </p:spTgt>
                                        </p:tgtEl>
                                        <p:attrNameLst>
                                          <p:attrName>style.visibility</p:attrName>
                                        </p:attrNameLst>
                                      </p:cBhvr>
                                      <p:to>
                                        <p:strVal val="visible"/>
                                      </p:to>
                                    </p:set>
                                    <p:animEffect transition="in" filter="fade">
                                      <p:cBhvr>
                                        <p:cTn id="91" dur="500"/>
                                        <p:tgtEl>
                                          <p:spTgt spid="28">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1" end="1"/>
                                            </p:txEl>
                                          </p:spTgt>
                                        </p:tgtEl>
                                        <p:attrNameLst>
                                          <p:attrName>style.visibility</p:attrName>
                                        </p:attrNameLst>
                                      </p:cBhvr>
                                      <p:to>
                                        <p:strVal val="visible"/>
                                      </p:to>
                                    </p:set>
                                    <p:animEffect transition="in" filter="fade">
                                      <p:cBhvr>
                                        <p:cTn id="94" dur="500"/>
                                        <p:tgtEl>
                                          <p:spTgt spid="28">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xEl>
                                              <p:pRg st="2" end="2"/>
                                            </p:txEl>
                                          </p:spTgt>
                                        </p:tgtEl>
                                        <p:attrNameLst>
                                          <p:attrName>style.visibility</p:attrName>
                                        </p:attrNameLst>
                                      </p:cBhvr>
                                      <p:to>
                                        <p:strVal val="visible"/>
                                      </p:to>
                                    </p:set>
                                    <p:animEffect transition="in" filter="fade">
                                      <p:cBhvr>
                                        <p:cTn id="9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514330"/>
          </a:xfrm>
        </p:spPr>
        <p:txBody>
          <a:bodyPr/>
          <a:lstStyle/>
          <a:p>
            <a:pPr marL="342900" indent="-342900">
              <a:lnSpc>
                <a:spcPct val="100000"/>
              </a:lnSpc>
              <a:spcBef>
                <a:spcPts val="1001"/>
              </a:spcBef>
            </a:pPr>
            <a:r>
              <a:rPr lang="en-US" sz="3600" spc="-1" dirty="0">
                <a:solidFill>
                  <a:srgbClr val="0C1937"/>
                </a:solidFill>
              </a:rPr>
              <a:t>.NET Framework </a:t>
            </a:r>
            <a:r>
              <a:rPr lang="en-US" sz="3600" spc="-1" dirty="0" smtClean="0">
                <a:solidFill>
                  <a:srgbClr val="0C1937"/>
                </a:solidFill>
              </a:rPr>
              <a:t>1.0, VS.NET</a:t>
            </a:r>
          </a:p>
          <a:p>
            <a:pPr marL="342900" indent="-342900">
              <a:lnSpc>
                <a:spcPct val="100000"/>
              </a:lnSpc>
              <a:spcBef>
                <a:spcPts val="1001"/>
              </a:spcBef>
            </a:pPr>
            <a:r>
              <a:rPr lang="en-US" sz="3600" spc="-1" dirty="0" smtClean="0">
                <a:solidFill>
                  <a:srgbClr val="0C1937"/>
                </a:solidFill>
              </a:rPr>
              <a:t>.NET Framework 1.1, VS.NET 2003</a:t>
            </a:r>
            <a:endParaRPr lang="en-US" sz="3600" spc="-1" dirty="0">
              <a:solidFill>
                <a:srgbClr val="0C1937"/>
              </a:solidFill>
            </a:endParaRPr>
          </a:p>
          <a:p>
            <a:pPr marL="342900" indent="-342900">
              <a:lnSpc>
                <a:spcPct val="100000"/>
              </a:lnSpc>
              <a:spcBef>
                <a:spcPts val="1001"/>
              </a:spcBef>
            </a:pPr>
            <a:r>
              <a:rPr lang="en-US" sz="3600" spc="-1" dirty="0" smtClean="0">
                <a:solidFill>
                  <a:srgbClr val="0C1937"/>
                </a:solidFill>
              </a:rPr>
              <a:t>.NET Framework 2.0, VS 2005</a:t>
            </a:r>
          </a:p>
          <a:p>
            <a:pPr marL="342900" indent="-342900">
              <a:lnSpc>
                <a:spcPct val="100000"/>
              </a:lnSpc>
              <a:spcBef>
                <a:spcPts val="1001"/>
              </a:spcBef>
            </a:pPr>
            <a:r>
              <a:rPr lang="en-US" sz="3600" spc="-1" dirty="0" smtClean="0">
                <a:solidFill>
                  <a:srgbClr val="0C1937"/>
                </a:solidFill>
              </a:rPr>
              <a:t>.NET Framework 3.0, WPF, WCF, WF</a:t>
            </a:r>
          </a:p>
          <a:p>
            <a:pPr marL="342900" indent="-342900">
              <a:lnSpc>
                <a:spcPct val="100000"/>
              </a:lnSpc>
              <a:spcBef>
                <a:spcPts val="1001"/>
              </a:spcBef>
            </a:pPr>
            <a:r>
              <a:rPr lang="en-US" sz="3600" spc="-1" dirty="0" smtClean="0">
                <a:solidFill>
                  <a:srgbClr val="0C1937"/>
                </a:solidFill>
              </a:rPr>
              <a:t>.NET Framework 3.5, VS 2008, LINQ</a:t>
            </a:r>
          </a:p>
          <a:p>
            <a:pPr marL="342900" indent="-342900">
              <a:lnSpc>
                <a:spcPct val="100000"/>
              </a:lnSpc>
              <a:spcBef>
                <a:spcPts val="1001"/>
              </a:spcBef>
            </a:pPr>
            <a:r>
              <a:rPr lang="en-US" sz="3600" spc="-1" dirty="0" smtClean="0">
                <a:solidFill>
                  <a:srgbClr val="0C1937"/>
                </a:solidFill>
              </a:rPr>
              <a:t>.NET Framework 4.x…, VS 2010+</a:t>
            </a:r>
          </a:p>
          <a:p>
            <a:pPr marL="342900" indent="-342900">
              <a:lnSpc>
                <a:spcPct val="100000"/>
              </a:lnSpc>
              <a:spcBef>
                <a:spcPts val="1001"/>
              </a:spcBef>
            </a:pPr>
            <a:r>
              <a:rPr lang="en-US" sz="3600" spc="-1" dirty="0" smtClean="0">
                <a:solidFill>
                  <a:srgbClr val="0C1937"/>
                </a:solidFill>
              </a:rPr>
              <a:t>ASP.NET MVC, Web API…</a:t>
            </a:r>
            <a:endParaRPr lang="en-US" sz="3600" spc="-1" dirty="0">
              <a:solidFill>
                <a:srgbClr val="0C1937"/>
              </a:solidFill>
            </a:endParaRPr>
          </a:p>
          <a:p>
            <a:pPr marL="342900" indent="-342900">
              <a:lnSpc>
                <a:spcPct val="100000"/>
              </a:lnSpc>
              <a:spcBef>
                <a:spcPts val="1001"/>
              </a:spcBef>
            </a:pPr>
            <a:r>
              <a:rPr lang="en-US" sz="3600" spc="-1" dirty="0" smtClean="0">
                <a:solidFill>
                  <a:srgbClr val="0C1937"/>
                </a:solidFill>
              </a:rPr>
              <a:t>.</a:t>
            </a:r>
            <a:r>
              <a:rPr lang="en-US" sz="3600" spc="-1" dirty="0">
                <a:solidFill>
                  <a:srgbClr val="0C1937"/>
                </a:solidFill>
              </a:rPr>
              <a:t>NET </a:t>
            </a:r>
            <a:r>
              <a:rPr lang="en-US" sz="3600" spc="-1" dirty="0" smtClean="0">
                <a:solidFill>
                  <a:srgbClr val="0C1937"/>
                </a:solidFill>
              </a:rPr>
              <a:t>Core</a:t>
            </a:r>
            <a:endParaRPr lang="en-US" sz="3600" spc="-1" dirty="0">
              <a:solidFill>
                <a:srgbClr val="0C1937"/>
              </a:solidFill>
            </a:endParaRPr>
          </a:p>
        </p:txBody>
      </p:sp>
      <p:sp>
        <p:nvSpPr>
          <p:cNvPr id="3" name="Title 2"/>
          <p:cNvSpPr>
            <a:spLocks noGrp="1"/>
          </p:cNvSpPr>
          <p:nvPr>
            <p:ph type="title"/>
          </p:nvPr>
        </p:nvSpPr>
        <p:spPr/>
        <p:txBody>
          <a:bodyPr/>
          <a:lstStyle/>
          <a:p>
            <a:r>
              <a:rPr lang="en-US" dirty="0" smtClean="0"/>
              <a:t>.NET History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919" y="1189176"/>
            <a:ext cx="3428844" cy="2623362"/>
          </a:xfrm>
          <a:prstGeom prst="rect">
            <a:avLst/>
          </a:prstGeom>
        </p:spPr>
      </p:pic>
    </p:spTree>
    <p:extLst>
      <p:ext uri="{BB962C8B-B14F-4D97-AF65-F5344CB8AC3E}">
        <p14:creationId xmlns:p14="http://schemas.microsoft.com/office/powerpoint/2010/main" val="41301585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smtClean="0"/>
              <a:t>Thanks!</a:t>
            </a:r>
            <a:br>
              <a:rPr lang="en-US" dirty="0" smtClean="0"/>
            </a:br>
            <a:r>
              <a:rPr lang="en-US" sz="4800" dirty="0" smtClean="0"/>
              <a:t>Questions?</a:t>
            </a:r>
            <a:endParaRPr lang="en-US" dirty="0"/>
          </a:p>
        </p:txBody>
      </p:sp>
      <p:sp>
        <p:nvSpPr>
          <p:cNvPr id="6" name="TextBox 5"/>
          <p:cNvSpPr txBox="1"/>
          <p:nvPr/>
        </p:nvSpPr>
        <p:spPr>
          <a:xfrm>
            <a:off x="543146" y="6097792"/>
            <a:ext cx="2633606" cy="7602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sr-Latn-BA" sz="1400" b="0" i="0" u="none" strike="noStrike" kern="0" cap="none" spc="0" normalizeH="0" baseline="0" noProof="0" dirty="0" smtClean="0">
                <a:ln>
                  <a:noFill/>
                </a:ln>
                <a:gradFill>
                  <a:gsLst>
                    <a:gs pos="2917">
                      <a:srgbClr val="FFFFFF"/>
                    </a:gs>
                    <a:gs pos="30000">
                      <a:srgbClr val="FFFFFF"/>
                    </a:gs>
                  </a:gsLst>
                  <a:lin ang="5400000" scaled="0"/>
                </a:gradFill>
                <a:effectLst/>
                <a:uLnTx/>
                <a:uFillTx/>
              </a:rPr>
              <a:t>@miroslavpopovic</a:t>
            </a:r>
          </a:p>
          <a:p>
            <a:pPr marL="0" marR="0" lvl="0" indent="0" defTabSz="914400" eaLnBrk="1" fontAlgn="auto" latinLnBrk="0" hangingPunct="1">
              <a:lnSpc>
                <a:spcPct val="90000"/>
              </a:lnSpc>
              <a:spcBef>
                <a:spcPts val="0"/>
              </a:spcBef>
              <a:spcAft>
                <a:spcPts val="600"/>
              </a:spcAft>
              <a:buClrTx/>
              <a:buSzTx/>
              <a:buFontTx/>
              <a:buNone/>
              <a:tabLst/>
              <a:defRPr/>
            </a:pPr>
            <a:r>
              <a:rPr kumimoji="0" lang="sr-Latn-BA" sz="1400" b="0" i="0" u="none" strike="noStrike" kern="0" cap="none" spc="0" normalizeH="0" baseline="0" noProof="0" dirty="0" smtClean="0">
                <a:ln>
                  <a:noFill/>
                </a:ln>
                <a:gradFill>
                  <a:gsLst>
                    <a:gs pos="2917">
                      <a:srgbClr val="FFFFFF"/>
                    </a:gs>
                    <a:gs pos="30000">
                      <a:srgbClr val="FFFFFF"/>
                    </a:gs>
                  </a:gsLst>
                  <a:lin ang="5400000" scaled="0"/>
                </a:gradFill>
                <a:effectLst/>
                <a:uLnTx/>
                <a:uFillTx/>
              </a:rPr>
              <a:t>https://miroslavpopovic.com</a:t>
            </a:r>
            <a:endParaRPr kumimoji="0" lang="en-US" sz="1400" b="0" i="0" u="none" strike="noStrike" kern="0" cap="none" spc="0" normalizeH="0" baseline="0" noProof="0" dirty="0" err="1" smtClean="0">
              <a:ln>
                <a:noFill/>
              </a:ln>
              <a:gradFill>
                <a:gsLst>
                  <a:gs pos="2917">
                    <a:srgbClr val="FFFFFF"/>
                  </a:gs>
                  <a:gs pos="30000">
                    <a:srgbClr val="FFFFFF"/>
                  </a:gs>
                </a:gsLst>
                <a:lin ang="5400000" scaled="0"/>
              </a:gradFill>
              <a:effectLst/>
              <a:uLnTx/>
              <a:uFillTx/>
            </a:endParaRPr>
          </a:p>
        </p:txBody>
      </p:sp>
    </p:spTree>
    <p:extLst>
      <p:ext uri="{BB962C8B-B14F-4D97-AF65-F5344CB8AC3E}">
        <p14:creationId xmlns:p14="http://schemas.microsoft.com/office/powerpoint/2010/main" val="18499128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Blast from the past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53" y="1189176"/>
            <a:ext cx="10122693" cy="5668708"/>
          </a:xfrm>
          <a:prstGeom prst="rect">
            <a:avLst/>
          </a:prstGeom>
        </p:spPr>
      </p:pic>
    </p:spTree>
    <p:extLst>
      <p:ext uri="{BB962C8B-B14F-4D97-AF65-F5344CB8AC3E}">
        <p14:creationId xmlns:p14="http://schemas.microsoft.com/office/powerpoint/2010/main" val="9058397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 xmlns:a16="http://schemas.microsoft.com/office/drawing/2014/main"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 xmlns:a16="http://schemas.microsoft.com/office/drawing/2014/main"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 xmlns:a16="http://schemas.microsoft.com/office/drawing/2014/main"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 xmlns:a16="http://schemas.microsoft.com/office/drawing/2014/main"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 xmlns:a16="http://schemas.microsoft.com/office/drawing/2014/main"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 xmlns:a16="http://schemas.microsoft.com/office/drawing/2014/main"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 xmlns:a16="http://schemas.microsoft.com/office/drawing/2014/main"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 xmlns:a16="http://schemas.microsoft.com/office/drawing/2014/main"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 xmlns:a16="http://schemas.microsoft.com/office/drawing/2014/main"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 xmlns:a16="http://schemas.microsoft.com/office/drawing/2014/main"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 xmlns:a16="http://schemas.microsoft.com/office/drawing/2014/main"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 xmlns:a16="http://schemas.microsoft.com/office/drawing/2014/main"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 xmlns:a16="http://schemas.microsoft.com/office/drawing/2014/main"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 xmlns:a16="http://schemas.microsoft.com/office/drawing/2014/main"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 xmlns:a16="http://schemas.microsoft.com/office/drawing/2014/main"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 xmlns:a16="http://schemas.microsoft.com/office/drawing/2014/main"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 xmlns:a16="http://schemas.microsoft.com/office/drawing/2014/main"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 xmlns:a16="http://schemas.microsoft.com/office/drawing/2014/main"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 xmlns:a16="http://schemas.microsoft.com/office/drawing/2014/main"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 xmlns:a16="http://schemas.microsoft.com/office/drawing/2014/main"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 xmlns:a16="http://schemas.microsoft.com/office/drawing/2014/main"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 xmlns:a16="http://schemas.microsoft.com/office/drawing/2014/main"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 xmlns:a16="http://schemas.microsoft.com/office/drawing/2014/main"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 xmlns:a16="http://schemas.microsoft.com/office/drawing/2014/main"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 xmlns:a16="http://schemas.microsoft.com/office/drawing/2014/main"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 xmlns:a16="http://schemas.microsoft.com/office/drawing/2014/main"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 xmlns:a16="http://schemas.microsoft.com/office/drawing/2014/main"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 xmlns:a16="http://schemas.microsoft.com/office/drawing/2014/main"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 xmlns:a16="http://schemas.microsoft.com/office/drawing/2014/main"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 xmlns:a16="http://schemas.microsoft.com/office/drawing/2014/main"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 xmlns:a16="http://schemas.microsoft.com/office/drawing/2014/main"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 xmlns:a16="http://schemas.microsoft.com/office/drawing/2014/main"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 xmlns:a16="http://schemas.microsoft.com/office/drawing/2014/main"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 xmlns:a16="http://schemas.microsoft.com/office/drawing/2014/main"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 xmlns:a16="http://schemas.microsoft.com/office/drawing/2014/main"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 xmlns:a16="http://schemas.microsoft.com/office/drawing/2014/main"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 xmlns:a16="http://schemas.microsoft.com/office/drawing/2014/main"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a:t>
            </a:r>
            <a:endParaRPr lang="en-US" dirty="0"/>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lc="http://schemas.openxmlformats.org/drawingml/2006/lockedCanvas" xmlns:a16="http://schemas.microsoft.com/office/drawing/2014/main" xmlns="" id="{3CAB9BD6-903C-4F96-9BF4-D1B09A1CA5EB}"/>
              </a:ext>
            </a:extLst>
          </p:cNvPr>
          <p:cNvGrpSpPr/>
          <p:nvPr/>
        </p:nvGrpSpPr>
        <p:grpSpPr>
          <a:xfrm>
            <a:off x="867039" y="1950442"/>
            <a:ext cx="3844884" cy="3844884"/>
            <a:chOff x="1360449" y="1962615"/>
            <a:chExt cx="4215161" cy="4215161"/>
          </a:xfrm>
          <a:solidFill>
            <a:schemeClr val="accent1"/>
          </a:solidFill>
        </p:grpSpPr>
        <p:sp>
          <p:nvSpPr>
            <p:cNvPr id="9" name="Oval 8">
              <a:extLst>
                <a:ext uri="{FF2B5EF4-FFF2-40B4-BE49-F238E27FC236}">
                  <a16:creationId xmlns:lc="http://schemas.openxmlformats.org/drawingml/2006/lockedCanvas" xmlns:a16="http://schemas.microsoft.com/office/drawing/2014/main" xmlns=""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lc="http://schemas.openxmlformats.org/drawingml/2006/lockedCanvas" xmlns:a16="http://schemas.microsoft.com/office/drawing/2014/main" xmlns=""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lc="http://schemas.openxmlformats.org/drawingml/2006/lockedCanvas" xmlns:a16="http://schemas.microsoft.com/office/drawing/2014/main" xmlns=""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grpSp>
        <p:nvGrpSpPr>
          <p:cNvPr id="5" name="Group 4">
            <a:extLst>
              <a:ext uri="{FF2B5EF4-FFF2-40B4-BE49-F238E27FC236}">
                <a16:creationId xmlns:lc="http://schemas.openxmlformats.org/drawingml/2006/lockedCanvas" xmlns:a16="http://schemas.microsoft.com/office/drawing/2014/main" xmlns="" id="{743093FE-7E6A-4C69-946D-BEDDF17A02A6}"/>
              </a:ext>
            </a:extLst>
          </p:cNvPr>
          <p:cNvGrpSpPr/>
          <p:nvPr/>
        </p:nvGrpSpPr>
        <p:grpSpPr>
          <a:xfrm>
            <a:off x="5312050" y="1591986"/>
            <a:ext cx="6137197" cy="4561795"/>
            <a:chOff x="5091635" y="1176365"/>
            <a:chExt cx="6137197" cy="4561795"/>
          </a:xfrm>
        </p:grpSpPr>
        <p:graphicFrame>
          <p:nvGraphicFramePr>
            <p:cNvPr id="6" name="Chart 5">
              <a:extLst>
                <a:ext uri="{FF2B5EF4-FFF2-40B4-BE49-F238E27FC236}">
                  <a16:creationId xmlns:lc="http://schemas.openxmlformats.org/drawingml/2006/lockedCanvas" xmlns:a16="http://schemas.microsoft.com/office/drawing/2014/main" xmlns="" id="{1BB37389-58D6-4EA0-B9E8-B74D0A071185}"/>
                </a:ext>
              </a:extLst>
            </p:cNvPr>
            <p:cNvGraphicFramePr>
              <a:graphicFrameLocks/>
            </p:cNvGraphicFramePr>
            <p:nvPr>
              <p:extLst>
                <p:ext uri="{D42A27DB-BD31-4B8C-83A1-F6EECF244321}">
                  <p14:modId xmlns:p14="http://schemas.microsoft.com/office/powerpoint/2010/main" val="171507454"/>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15">
              <a:extLst>
                <a:ext uri="{FF2B5EF4-FFF2-40B4-BE49-F238E27FC236}">
                  <a16:creationId xmlns:lc="http://schemas.openxmlformats.org/drawingml/2006/lockedCanvas" xmlns:a16="http://schemas.microsoft.com/office/drawing/2014/main" xmlns=""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t>&gt;1 million </a:t>
              </a:r>
              <a:r>
                <a:rPr lang="en-US" sz="2800"/>
                <a:t>.NET Core developers</a:t>
              </a:r>
            </a:p>
          </p:txBody>
        </p:sp>
        <p:sp>
          <p:nvSpPr>
            <p:cNvPr id="8" name="TextBox 9">
              <a:extLst>
                <a:ext uri="{FF2B5EF4-FFF2-40B4-BE49-F238E27FC236}">
                  <a16:creationId xmlns:lc="http://schemas.openxmlformats.org/drawingml/2006/lockedCanvas" xmlns:a16="http://schemas.microsoft.com/office/drawing/2014/main" xmlns=""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2">
                      <a:lumMod val="50000"/>
                    </a:schemeClr>
                  </a:solidFill>
                </a:rPr>
                <a:t>Visual Studio, Visual Studio for Mac, Visual Studio Code</a:t>
              </a:r>
            </a:p>
          </p:txBody>
        </p:sp>
      </p:grpSp>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6386</TotalTime>
  <Words>2385</Words>
  <Application>Microsoft Office PowerPoint</Application>
  <PresentationFormat>Widescreen</PresentationFormat>
  <Paragraphs>377</Paragraphs>
  <Slides>30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1_Dotnet_Template</vt:lpstr>
      <vt:lpstr>.NET (Core) Introduction</vt:lpstr>
      <vt:lpstr>History</vt:lpstr>
      <vt:lpstr>.NET History</vt:lpstr>
      <vt:lpstr>Blast from the past</vt:lpstr>
      <vt:lpstr>PowerPoint Presentation</vt:lpstr>
      <vt:lpstr>PowerPoint Presentation</vt:lpstr>
      <vt:lpstr>PowerPoint Presentation</vt:lpstr>
      <vt:lpstr>PowerPoint Presentation</vt:lpstr>
      <vt:lpstr>Growth</vt:lpstr>
      <vt:lpstr>.NET is Fast. Really Fast!</vt:lpstr>
      <vt:lpstr>… and is getting even faster</vt:lpstr>
      <vt:lpstr>PowerPoint Presentation</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Learn how to program with C#</vt:lpstr>
      <vt:lpstr>Make it easier with some free tools www.VisualStudio.com </vt:lpstr>
      <vt:lpstr>Future</vt:lpstr>
      <vt:lpstr>The .NET Roadmap</vt:lpstr>
      <vt:lpstr>The .NET Roadmap</vt:lpstr>
      <vt:lpstr>The .NET Roadmap</vt:lpstr>
      <vt:lpstr>.NET 5</vt:lpstr>
      <vt:lpstr>.NET - a unified platform</vt:lpstr>
      <vt:lpstr>.NET Schedule</vt:lpstr>
      <vt:lpstr>Thanks!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Miroslav Popovic</cp:lastModifiedBy>
  <cp:revision>82</cp:revision>
  <cp:lastPrinted>2018-03-26T22:33:58Z</cp:lastPrinted>
  <dcterms:created xsi:type="dcterms:W3CDTF">2018-01-09T22:22:16Z</dcterms:created>
  <dcterms:modified xsi:type="dcterms:W3CDTF">2019-09-28T10:26:04Z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